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74423" y="802298"/>
            <a:ext cx="8637073" cy="2920713"/>
          </a:xfrm>
        </p:spPr>
        <p:txBody>
          <a:bodyPr bIns="0" anchor="b">
            <a:normAutofit/>
          </a:bodyPr>
          <a:lstStyle>
            <a:lvl1pPr algn="ctr">
              <a:defRPr sz="6600"/>
            </a:lvl1pPr>
          </a:lstStyle>
          <a:p>
            <a:r>
              <a:rPr lang="en-US"/>
              <a:t>Click to edit Master title style</a:t>
            </a:r>
            <a:endParaRPr lang="en-US" dirty="0"/>
          </a:p>
        </p:txBody>
      </p:sp>
      <p:sp>
        <p:nvSpPr>
          <p:cNvPr id="3" name="Subtitle 2"/>
          <p:cNvSpPr>
            <a:spLocks noGrp="1"/>
          </p:cNvSpPr>
          <p:nvPr>
            <p:ph type="subTitle" idx="1"/>
          </p:nvPr>
        </p:nvSpPr>
        <p:spPr>
          <a:xfrm>
            <a:off x="1774424" y="3724074"/>
            <a:ext cx="8637072" cy="977621"/>
          </a:xfrm>
        </p:spPr>
        <p:txBody>
          <a:bodyPr tIns="91440" bIns="91440">
            <a:normAutofit/>
          </a:bodyPr>
          <a:lstStyle>
            <a:lvl1pPr marL="0" indent="0" algn="ctr">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431CD6A8-55EB-474D-8E2A-4D431D9E5EC6}" type="datetimeFigureOut">
              <a:rPr lang="en-US" smtClean="0"/>
              <a:t>9/30/2020</a:t>
            </a:fld>
            <a:endParaRPr lang="en-US"/>
          </a:p>
        </p:txBody>
      </p:sp>
      <p:sp>
        <p:nvSpPr>
          <p:cNvPr id="5" name="Footer Placeholder 4"/>
          <p:cNvSpPr>
            <a:spLocks noGrp="1"/>
          </p:cNvSpPr>
          <p:nvPr>
            <p:ph type="ftr" sz="quarter" idx="11"/>
          </p:nvPr>
        </p:nvSpPr>
        <p:spPr>
          <a:xfrm>
            <a:off x="1451579" y="329307"/>
            <a:ext cx="5626774" cy="309201"/>
          </a:xfrm>
        </p:spPr>
        <p:txBody>
          <a:bodyPr/>
          <a:lstStyle/>
          <a:p>
            <a:endParaRPr lang="en-US"/>
          </a:p>
        </p:txBody>
      </p:sp>
      <p:sp>
        <p:nvSpPr>
          <p:cNvPr id="6" name="Slide Number Placeholder 5"/>
          <p:cNvSpPr>
            <a:spLocks noGrp="1"/>
          </p:cNvSpPr>
          <p:nvPr>
            <p:ph type="sldNum" sz="quarter" idx="12"/>
          </p:nvPr>
        </p:nvSpPr>
        <p:spPr>
          <a:xfrm>
            <a:off x="476834" y="798973"/>
            <a:ext cx="811019" cy="503578"/>
          </a:xfrm>
        </p:spPr>
        <p:txBody>
          <a:bodyPr/>
          <a:lstStyle/>
          <a:p>
            <a:fld id="{8A828D58-1195-43E2-8E1C-5EC9D4F6F347}" type="slidenum">
              <a:rPr lang="en-US" smtClean="0"/>
              <a:t>‹#›</a:t>
            </a:fld>
            <a:endParaRPr lang="en-US"/>
          </a:p>
        </p:txBody>
      </p:sp>
    </p:spTree>
    <p:extLst>
      <p:ext uri="{BB962C8B-B14F-4D97-AF65-F5344CB8AC3E}">
        <p14:creationId xmlns:p14="http://schemas.microsoft.com/office/powerpoint/2010/main" val="379277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1CD6A8-55EB-474D-8E2A-4D431D9E5EC6}" type="datetimeFigureOut">
              <a:rPr lang="en-US" smtClean="0"/>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28D58-1195-43E2-8E1C-5EC9D4F6F347}" type="slidenum">
              <a:rPr lang="en-US" smtClean="0"/>
              <a:t>‹#›</a:t>
            </a:fld>
            <a:endParaRPr lang="en-US"/>
          </a:p>
        </p:txBody>
      </p:sp>
    </p:spTree>
    <p:extLst>
      <p:ext uri="{BB962C8B-B14F-4D97-AF65-F5344CB8AC3E}">
        <p14:creationId xmlns:p14="http://schemas.microsoft.com/office/powerpoint/2010/main" val="42921879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74423" y="1756130"/>
            <a:ext cx="8643154" cy="1969007"/>
          </a:xfrm>
        </p:spPr>
        <p:txBody>
          <a:bodyPr anchor="b">
            <a:normAutofit/>
          </a:bodyPr>
          <a:lstStyle>
            <a:lvl1pPr algn="ctr">
              <a:defRPr sz="3600"/>
            </a:lvl1pPr>
          </a:lstStyle>
          <a:p>
            <a:r>
              <a:rPr lang="en-US"/>
              <a:t>Click to edit Master title style</a:t>
            </a:r>
            <a:endParaRPr lang="en-US" dirty="0"/>
          </a:p>
        </p:txBody>
      </p:sp>
      <p:sp>
        <p:nvSpPr>
          <p:cNvPr id="3" name="Text Placeholder 2"/>
          <p:cNvSpPr>
            <a:spLocks noGrp="1"/>
          </p:cNvSpPr>
          <p:nvPr>
            <p:ph type="body" idx="1"/>
          </p:nvPr>
        </p:nvSpPr>
        <p:spPr>
          <a:xfrm>
            <a:off x="1774423" y="3725137"/>
            <a:ext cx="8643154" cy="1093987"/>
          </a:xfrm>
        </p:spPr>
        <p:txBody>
          <a:bodyPr tIns="91440">
            <a:normAutofit/>
          </a:bodyPr>
          <a:lstStyle>
            <a:lvl1pPr marL="0" indent="0" algn="ct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31CD6A8-55EB-474D-8E2A-4D431D9E5EC6}" type="datetimeFigureOut">
              <a:rPr lang="en-US" smtClean="0"/>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28D58-1195-43E2-8E1C-5EC9D4F6F347}" type="slidenum">
              <a:rPr lang="en-US" smtClean="0"/>
              <a:t>‹#›</a:t>
            </a:fld>
            <a:endParaRPr lang="en-US"/>
          </a:p>
        </p:txBody>
      </p:sp>
    </p:spTree>
    <p:extLst>
      <p:ext uri="{BB962C8B-B14F-4D97-AF65-F5344CB8AC3E}">
        <p14:creationId xmlns:p14="http://schemas.microsoft.com/office/powerpoint/2010/main" val="208399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293577"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488654"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4140" y="2017343"/>
            <a:ext cx="4488654"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31CD6A8-55EB-474D-8E2A-4D431D9E5EC6}" type="datetimeFigureOut">
              <a:rPr lang="en-US" smtClean="0"/>
              <a:t>9/30/2020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828D58-1195-43E2-8E1C-5EC9D4F6F347}" type="slidenum">
              <a:rPr lang="en-US" smtClean="0"/>
              <a:t>‹#›</a:t>
            </a:fld>
            <a:endParaRPr lang="en-US"/>
          </a:p>
        </p:txBody>
      </p:sp>
    </p:spTree>
    <p:extLst>
      <p:ext uri="{BB962C8B-B14F-4D97-AF65-F5344CB8AC3E}">
        <p14:creationId xmlns:p14="http://schemas.microsoft.com/office/powerpoint/2010/main" val="816271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295603"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488794"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488794"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56025" y="2023003"/>
            <a:ext cx="4488794"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56025" y="2821491"/>
            <a:ext cx="4488794"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31CD6A8-55EB-474D-8E2A-4D431D9E5EC6}" type="datetimeFigureOut">
              <a:rPr lang="en-US" smtClean="0"/>
              <a:t>9/30/2020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828D58-1195-43E2-8E1C-5EC9D4F6F347}" type="slidenum">
              <a:rPr lang="en-US" smtClean="0"/>
              <a:t>‹#›</a:t>
            </a:fld>
            <a:endParaRPr lang="en-US"/>
          </a:p>
        </p:txBody>
      </p:sp>
    </p:spTree>
    <p:extLst>
      <p:ext uri="{BB962C8B-B14F-4D97-AF65-F5344CB8AC3E}">
        <p14:creationId xmlns:p14="http://schemas.microsoft.com/office/powerpoint/2010/main" val="34991677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431CD6A8-55EB-474D-8E2A-4D431D9E5EC6}" type="datetimeFigureOut">
              <a:rPr lang="en-US" smtClean="0"/>
              <a:t>9/30/2020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828D58-1195-43E2-8E1C-5EC9D4F6F347}" type="slidenum">
              <a:rPr lang="en-US" smtClean="0"/>
              <a:t>‹#›</a:t>
            </a:fld>
            <a:endParaRPr lang="en-US"/>
          </a:p>
        </p:txBody>
      </p:sp>
    </p:spTree>
    <p:extLst>
      <p:ext uri="{BB962C8B-B14F-4D97-AF65-F5344CB8AC3E}">
        <p14:creationId xmlns:p14="http://schemas.microsoft.com/office/powerpoint/2010/main" val="21051393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1CD6A8-55EB-474D-8E2A-4D431D9E5EC6}" type="datetimeFigureOut">
              <a:rPr lang="en-US" smtClean="0"/>
              <a:t>9/30/2020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828D58-1195-43E2-8E1C-5EC9D4F6F347}" type="slidenum">
              <a:rPr lang="en-US" smtClean="0"/>
              <a:t>‹#›</a:t>
            </a:fld>
            <a:endParaRPr lang="en-US"/>
          </a:p>
        </p:txBody>
      </p:sp>
    </p:spTree>
    <p:extLst>
      <p:ext uri="{BB962C8B-B14F-4D97-AF65-F5344CB8AC3E}">
        <p14:creationId xmlns:p14="http://schemas.microsoft.com/office/powerpoint/2010/main" val="293545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2961967" cy="2406518"/>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473032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2961967"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31CD6A8-55EB-474D-8E2A-4D431D9E5EC6}" type="datetimeFigureOut">
              <a:rPr lang="en-US" smtClean="0"/>
              <a:t>9/30/2020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828D58-1195-43E2-8E1C-5EC9D4F6F347}" type="slidenum">
              <a:rPr lang="en-US" smtClean="0"/>
              <a:t>‹#›</a:t>
            </a:fld>
            <a:endParaRPr lang="en-US"/>
          </a:p>
        </p:txBody>
      </p:sp>
    </p:spTree>
    <p:extLst>
      <p:ext uri="{BB962C8B-B14F-4D97-AF65-F5344CB8AC3E}">
        <p14:creationId xmlns:p14="http://schemas.microsoft.com/office/powerpoint/2010/main" val="8221781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7477387" y="482170"/>
            <a:ext cx="4074533" cy="5149101"/>
            <a:chOff x="7477387" y="482170"/>
            <a:chExt cx="4074533" cy="5149101"/>
          </a:xfrm>
        </p:grpSpPr>
        <p:sp>
          <p:nvSpPr>
            <p:cNvPr id="18" name="Rectangle 17"/>
            <p:cNvSpPr/>
            <p:nvPr/>
          </p:nvSpPr>
          <p:spPr>
            <a:xfrm>
              <a:off x="7477387" y="482170"/>
              <a:ext cx="4074533" cy="5149101"/>
            </a:xfrm>
            <a:prstGeom prst="rect">
              <a:avLst/>
            </a:prstGeom>
            <a:blipFill dpi="0" rotWithShape="1">
              <a:blip r:embed="rId2">
                <a:alphaModFix amt="30000"/>
              </a:blip>
              <a:srcRect/>
              <a:tile tx="0" ty="0" sx="100000" sy="100000" flip="none" algn="ctr"/>
            </a:blip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extrusionH="76200" contourW="12700" prstMaterial="matte">
              <a:bevelT w="152400" h="50800" prst="softRound"/>
              <a:extrusionClr>
                <a:schemeClr val="tx2"/>
              </a:extrusionClr>
              <a:contourClr>
                <a:schemeClr val="bg2"/>
              </a:contourClr>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90446" y="812506"/>
              <a:ext cx="3450289" cy="4466452"/>
            </a:xfrm>
            <a:prstGeom prst="rect">
              <a:avLst/>
            </a:prstGeom>
            <a:gradFill>
              <a:gsLst>
                <a:gs pos="0">
                  <a:srgbClr val="DADADA"/>
                </a:gs>
                <a:gs pos="100000">
                  <a:srgbClr val="FFFFFE"/>
                </a:gs>
              </a:gsLst>
              <a:lin ang="16200000" scaled="0"/>
            </a:gradFill>
            <a:ln w="38100" cmpd="sng">
              <a:solidFill>
                <a:schemeClr val="tx2">
                  <a:lumMod val="25000"/>
                </a:schemeClr>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2"/>
            <a:ext cx="5532328" cy="1922299"/>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50000"/>
              <a:lumOff val="50000"/>
              <a:alpha val="80000"/>
            </a:schemeClr>
          </a:solidFill>
          <a:ln w="9525" cap="sq">
            <a:noFill/>
            <a:miter lim="800000"/>
          </a:ln>
          <a:effectLst/>
        </p:spPr>
        <p:txBody>
          <a:bodyPr vert="horz" lIns="91440" tIns="45720" rIns="91440" bIns="45720" rtlCol="0" anchor="t">
            <a:normAutofit/>
          </a:bodyPr>
          <a:lstStyle>
            <a:lvl1pPr>
              <a:defRPr lang="en-US" sz="3200" dirty="0"/>
            </a:lvl1pPr>
          </a:lstStyle>
          <a:p>
            <a:pPr lvl="0" algn="ctr"/>
            <a:r>
              <a:rPr lang="en-US"/>
              <a:t>Click icon to add picture</a:t>
            </a:r>
            <a:endParaRPr lang="en-US" dirty="0"/>
          </a:p>
        </p:txBody>
      </p:sp>
      <p:sp>
        <p:nvSpPr>
          <p:cNvPr id="4" name="Text Placeholder 3"/>
          <p:cNvSpPr>
            <a:spLocks noGrp="1"/>
          </p:cNvSpPr>
          <p:nvPr>
            <p:ph type="body" sz="half" idx="2"/>
          </p:nvPr>
        </p:nvSpPr>
        <p:spPr>
          <a:xfrm>
            <a:off x="1450329" y="3059600"/>
            <a:ext cx="5524404" cy="2090134"/>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431CD6A8-55EB-474D-8E2A-4D431D9E5EC6}" type="datetimeFigureOut">
              <a:rPr lang="en-US" smtClean="0"/>
              <a:t>9/30/2020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8A828D58-1195-43E2-8E1C-5EC9D4F6F347}" type="slidenum">
              <a:rPr lang="en-US" smtClean="0"/>
              <a:t>‹#›</a:t>
            </a:fld>
            <a:endParaRPr lang="en-US"/>
          </a:p>
        </p:txBody>
      </p:sp>
    </p:spTree>
    <p:extLst>
      <p:ext uri="{BB962C8B-B14F-4D97-AF65-F5344CB8AC3E}">
        <p14:creationId xmlns:p14="http://schemas.microsoft.com/office/powerpoint/2010/main" val="13651448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1CD6A8-55EB-474D-8E2A-4D431D9E5EC6}" type="datetimeFigureOut">
              <a:rPr lang="en-US" smtClean="0"/>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28D58-1195-43E2-8E1C-5EC9D4F6F347}" type="slidenum">
              <a:rPr lang="en-US" smtClean="0"/>
              <a:t>‹#›</a:t>
            </a:fld>
            <a:endParaRPr lang="en-US"/>
          </a:p>
        </p:txBody>
      </p:sp>
    </p:spTree>
    <p:extLst>
      <p:ext uri="{BB962C8B-B14F-4D97-AF65-F5344CB8AC3E}">
        <p14:creationId xmlns:p14="http://schemas.microsoft.com/office/powerpoint/2010/main" val="33603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27052"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518654"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31CD6A8-55EB-474D-8E2A-4D431D9E5EC6}" type="datetimeFigureOut">
              <a:rPr lang="en-US" smtClean="0"/>
              <a:t>9/30/2020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828D58-1195-43E2-8E1C-5EC9D4F6F347}" type="slidenum">
              <a:rPr lang="en-US" smtClean="0"/>
              <a:t>‹#›</a:t>
            </a:fld>
            <a:endParaRPr lang="en-US"/>
          </a:p>
        </p:txBody>
      </p:sp>
    </p:spTree>
    <p:extLst>
      <p:ext uri="{BB962C8B-B14F-4D97-AF65-F5344CB8AC3E}">
        <p14:creationId xmlns:p14="http://schemas.microsoft.com/office/powerpoint/2010/main" val="2193984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451579" y="804519"/>
            <a:ext cx="9291215" cy="104923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29121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42079"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431CD6A8-55EB-474D-8E2A-4D431D9E5EC6}" type="datetimeFigureOut">
              <a:rPr lang="en-US" smtClean="0"/>
              <a:t>9/30/2020</a:t>
            </a:fld>
            <a:endParaRPr lang="en-US"/>
          </a:p>
        </p:txBody>
      </p:sp>
      <p:sp>
        <p:nvSpPr>
          <p:cNvPr id="5" name="Footer Placeholder 4"/>
          <p:cNvSpPr>
            <a:spLocks noGrp="1"/>
          </p:cNvSpPr>
          <p:nvPr>
            <p:ph type="ftr" sz="quarter" idx="3"/>
          </p:nvPr>
        </p:nvSpPr>
        <p:spPr>
          <a:xfrm>
            <a:off x="1451579" y="329307"/>
            <a:ext cx="5626774"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8A828D58-1195-43E2-8E1C-5EC9D4F6F347}" type="slidenum">
              <a:rPr lang="en-US" smtClean="0"/>
              <a:t>‹#›</a:t>
            </a:fld>
            <a:endParaRPr lang="en-US"/>
          </a:p>
        </p:txBody>
      </p:sp>
      <p:sp>
        <p:nvSpPr>
          <p:cNvPr id="9" name="Rectangle 8"/>
          <p:cNvSpPr/>
          <p:nvPr/>
        </p:nvSpPr>
        <p:spPr>
          <a:xfrm>
            <a:off x="0" y="3622291"/>
            <a:ext cx="12192000" cy="2505984"/>
          </a:xfrm>
          <a:prstGeom prst="rect">
            <a:avLst/>
          </a:prstGeom>
          <a:gradFill flip="none" rotWithShape="1">
            <a:gsLst>
              <a:gs pos="0">
                <a:schemeClr val="bg2">
                  <a:alpha val="0"/>
                </a:schemeClr>
              </a:gs>
              <a:gs pos="100000">
                <a:schemeClr val="bg2">
                  <a:alpha val="80000"/>
                </a:scheme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0" name="Picture 9"/>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a:xfrm>
            <a:off x="0" y="6129338"/>
            <a:ext cx="12192000" cy="742950"/>
          </a:xfrm>
          <a:prstGeom prst="rect">
            <a:avLst/>
          </a:prstGeom>
        </p:spPr>
      </p:pic>
      <p:cxnSp>
        <p:nvCxnSpPr>
          <p:cNvPr id="12" name="Straight Connector 11"/>
          <p:cNvCxnSpPr/>
          <p:nvPr/>
        </p:nvCxnSpPr>
        <p:spPr>
          <a:xfrm>
            <a:off x="0" y="6138142"/>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475251"/>
      </p:ext>
    </p:extLst>
  </p:cSld>
  <p:clrMap bg1="dk1" tx1="lt1" bg2="dk2"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914400" rtl="0" eaLnBrk="1" latinLnBrk="0" hangingPunct="1">
        <a:lnSpc>
          <a:spcPct val="90000"/>
        </a:lnSpc>
        <a:spcBef>
          <a:spcPct val="0"/>
        </a:spcBef>
        <a:buNone/>
        <a:defRPr sz="3200" b="0" i="0" kern="1200" cap="all">
          <a:solidFill>
            <a:schemeClr val="accent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C7886-39E2-4932-88A6-593B087311A2}"/>
              </a:ext>
            </a:extLst>
          </p:cNvPr>
          <p:cNvSpPr>
            <a:spLocks noGrp="1"/>
          </p:cNvSpPr>
          <p:nvPr>
            <p:ph type="ctrTitle"/>
          </p:nvPr>
        </p:nvSpPr>
        <p:spPr>
          <a:xfrm>
            <a:off x="1523999" y="888642"/>
            <a:ext cx="9410163" cy="1571223"/>
          </a:xfrm>
        </p:spPr>
        <p:txBody>
          <a:bodyPr>
            <a:normAutofit fontScale="90000"/>
          </a:bodyPr>
          <a:lstStyle/>
          <a:p>
            <a:r>
              <a:rPr lang="en-US" b="1" dirty="0">
                <a:latin typeface="Times New Roman" panose="02020603050405020304" pitchFamily="18" charset="0"/>
                <a:cs typeface="Times New Roman" panose="02020603050405020304" pitchFamily="18" charset="0"/>
              </a:rPr>
              <a:t>COORDINATION SIMULATION</a:t>
            </a:r>
          </a:p>
        </p:txBody>
      </p:sp>
      <p:sp>
        <p:nvSpPr>
          <p:cNvPr id="3" name="Subtitle 2">
            <a:extLst>
              <a:ext uri="{FF2B5EF4-FFF2-40B4-BE49-F238E27FC236}">
                <a16:creationId xmlns:a16="http://schemas.microsoft.com/office/drawing/2014/main" id="{00B181BB-82B7-4C1C-940A-02717A779CCD}"/>
              </a:ext>
            </a:extLst>
          </p:cNvPr>
          <p:cNvSpPr>
            <a:spLocks noGrp="1"/>
          </p:cNvSpPr>
          <p:nvPr>
            <p:ph type="subTitle" idx="1"/>
          </p:nvPr>
        </p:nvSpPr>
        <p:spPr>
          <a:xfrm>
            <a:off x="1524000" y="2653048"/>
            <a:ext cx="9144000" cy="2768958"/>
          </a:xfrm>
        </p:spPr>
        <p:txBody>
          <a:bodyPr>
            <a:normAutofit/>
          </a:bodyPr>
          <a:lstStyle/>
          <a:p>
            <a:r>
              <a:rPr lang="en-US" sz="2800" b="1" dirty="0">
                <a:latin typeface="Times New Roman" panose="02020603050405020304" pitchFamily="18" charset="0"/>
                <a:cs typeface="Times New Roman" panose="02020603050405020304" pitchFamily="18" charset="0"/>
              </a:rPr>
              <a:t>INTERVENTION</a:t>
            </a:r>
          </a:p>
          <a:p>
            <a:r>
              <a:rPr lang="en-US" sz="2800" b="1" dirty="0">
                <a:latin typeface="Times New Roman" panose="02020603050405020304" pitchFamily="18" charset="0"/>
                <a:cs typeface="Times New Roman" panose="02020603050405020304" pitchFamily="18" charset="0"/>
              </a:rPr>
              <a:t>STUDENT NAME</a:t>
            </a:r>
          </a:p>
          <a:p>
            <a:r>
              <a:rPr lang="en-US" sz="2800" b="1" dirty="0">
                <a:latin typeface="Times New Roman" panose="02020603050405020304" pitchFamily="18" charset="0"/>
                <a:cs typeface="Times New Roman" panose="02020603050405020304" pitchFamily="18" charset="0"/>
              </a:rPr>
              <a:t>INSTITUTION AFFILIATIONS</a:t>
            </a:r>
          </a:p>
          <a:p>
            <a:r>
              <a:rPr lang="en-US" sz="2800" b="1" dirty="0">
                <a:latin typeface="Times New Roman" panose="02020603050405020304" pitchFamily="18" charset="0"/>
                <a:cs typeface="Times New Roman" panose="02020603050405020304" pitchFamily="18" charset="0"/>
              </a:rPr>
              <a:t>DATE</a:t>
            </a:r>
          </a:p>
        </p:txBody>
      </p:sp>
    </p:spTree>
    <p:extLst>
      <p:ext uri="{BB962C8B-B14F-4D97-AF65-F5344CB8AC3E}">
        <p14:creationId xmlns:p14="http://schemas.microsoft.com/office/powerpoint/2010/main" val="21760435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1D94D-40ED-4EC4-8EDE-891403FEC7B4}"/>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Introduction</a:t>
            </a:r>
          </a:p>
        </p:txBody>
      </p:sp>
      <p:sp>
        <p:nvSpPr>
          <p:cNvPr id="3" name="Content Placeholder 2">
            <a:extLst>
              <a:ext uri="{FF2B5EF4-FFF2-40B4-BE49-F238E27FC236}">
                <a16:creationId xmlns:a16="http://schemas.microsoft.com/office/drawing/2014/main" id="{25C56AB1-C5BB-4F13-B91B-E4E63C0E9C0F}"/>
              </a:ext>
            </a:extLst>
          </p:cNvPr>
          <p:cNvSpPr>
            <a:spLocks noGrp="1"/>
          </p:cNvSpPr>
          <p:nvPr>
            <p:ph idx="1"/>
          </p:nvPr>
        </p:nvSpPr>
        <p:spPr>
          <a:xfrm>
            <a:off x="838200" y="2382591"/>
            <a:ext cx="10515600" cy="3425781"/>
          </a:xfrm>
        </p:spPr>
        <p:txBody>
          <a:bodyPr>
            <a:normAutofit fontScale="92500" lnSpcReduction="10000"/>
          </a:bodyPr>
          <a:lstStyle/>
          <a:p>
            <a:pPr algn="ctr"/>
            <a:r>
              <a:rPr lang="en-US" sz="3200" dirty="0">
                <a:effectLst/>
                <a:latin typeface="Times New Roman" panose="02020603050405020304" pitchFamily="18" charset="0"/>
                <a:ea typeface="Calibri" panose="020F0502020204030204" pitchFamily="34" charset="0"/>
              </a:rPr>
              <a:t>Care coordination refers to the combination of activities between the hospital practitioners and the patients to help in the effective and efficient delivery of services. </a:t>
            </a:r>
          </a:p>
          <a:p>
            <a:pPr algn="ctr"/>
            <a:r>
              <a:rPr lang="en-US" sz="3200" dirty="0">
                <a:effectLst/>
                <a:latin typeface="Times New Roman" panose="02020603050405020304" pitchFamily="18" charset="0"/>
                <a:ea typeface="Calibri" panose="020F0502020204030204" pitchFamily="34" charset="0"/>
              </a:rPr>
              <a:t>Health intervention refers to an action done by a person to assess, advance, and modify the health conditions. For instance, creating interventions to curb obesity, drug abuse, and other health issues. </a:t>
            </a:r>
          </a:p>
          <a:p>
            <a:endParaRPr lang="en-US" dirty="0"/>
          </a:p>
        </p:txBody>
      </p:sp>
    </p:spTree>
    <p:extLst>
      <p:ext uri="{BB962C8B-B14F-4D97-AF65-F5344CB8AC3E}">
        <p14:creationId xmlns:p14="http://schemas.microsoft.com/office/powerpoint/2010/main" val="39283597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896B12-ED98-4C56-8378-FE8DAFD6D45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Patient Description.</a:t>
            </a:r>
          </a:p>
        </p:txBody>
      </p:sp>
      <p:sp>
        <p:nvSpPr>
          <p:cNvPr id="3" name="Content Placeholder 2">
            <a:extLst>
              <a:ext uri="{FF2B5EF4-FFF2-40B4-BE49-F238E27FC236}">
                <a16:creationId xmlns:a16="http://schemas.microsoft.com/office/drawing/2014/main" id="{39E84BA2-96E2-4D1E-BB7A-1E8123201B12}"/>
              </a:ext>
            </a:extLst>
          </p:cNvPr>
          <p:cNvSpPr>
            <a:spLocks noGrp="1"/>
          </p:cNvSpPr>
          <p:nvPr>
            <p:ph idx="1"/>
          </p:nvPr>
        </p:nvSpPr>
        <p:spPr>
          <a:xfrm>
            <a:off x="838200" y="1825625"/>
            <a:ext cx="10515600" cy="3789564"/>
          </a:xfrm>
        </p:spPr>
        <p:txBody>
          <a:bodyPr/>
          <a:lstStyle/>
          <a:p>
            <a:pPr algn="ctr"/>
            <a:r>
              <a:rPr lang="en-US" sz="2400" dirty="0">
                <a:latin typeface="Times New Roman" panose="02020603050405020304" pitchFamily="18" charset="0"/>
                <a:cs typeface="Times New Roman" panose="02020603050405020304" pitchFamily="18" charset="0"/>
              </a:rPr>
              <a:t>John Doe is a fifty-two year old Veteran from Afghanistan.</a:t>
            </a:r>
          </a:p>
          <a:p>
            <a:pPr algn="ctr"/>
            <a:r>
              <a:rPr lang="en-US" sz="2400" dirty="0">
                <a:latin typeface="Times New Roman" panose="02020603050405020304" pitchFamily="18" charset="0"/>
                <a:cs typeface="Times New Roman" panose="02020603050405020304" pitchFamily="18" charset="0"/>
              </a:rPr>
              <a:t>He developed coronary heart disease two years ago caused by a high amount of cholesterol in the body.</a:t>
            </a:r>
          </a:p>
          <a:p>
            <a:pPr algn="ctr"/>
            <a:r>
              <a:rPr lang="en-US" sz="2400" dirty="0">
                <a:latin typeface="Times New Roman" panose="02020603050405020304" pitchFamily="18" charset="0"/>
                <a:cs typeface="Times New Roman" panose="02020603050405020304" pitchFamily="18" charset="0"/>
              </a:rPr>
              <a:t>He also had a stroke five years ago.</a:t>
            </a:r>
          </a:p>
          <a:p>
            <a:pPr algn="ctr"/>
            <a:r>
              <a:rPr lang="en-US" sz="2400" dirty="0">
                <a:latin typeface="Times New Roman" panose="02020603050405020304" pitchFamily="18" charset="0"/>
                <a:cs typeface="Times New Roman" panose="02020603050405020304" pitchFamily="18" charset="0"/>
              </a:rPr>
              <a:t>He has a high blood pressure.</a:t>
            </a:r>
          </a:p>
          <a:p>
            <a:pPr algn="ctr"/>
            <a:r>
              <a:rPr lang="en-US" sz="2400" dirty="0">
                <a:latin typeface="Times New Roman" panose="02020603050405020304" pitchFamily="18" charset="0"/>
                <a:cs typeface="Times New Roman" panose="02020603050405020304" pitchFamily="18" charset="0"/>
              </a:rPr>
              <a:t>He is underweight.</a:t>
            </a:r>
          </a:p>
          <a:p>
            <a:pPr marL="0" indent="0" algn="ctr">
              <a:buNone/>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770428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1C42EA-E101-4710-85FA-C61F1AF88AA3}"/>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Intervention methods.</a:t>
            </a:r>
          </a:p>
        </p:txBody>
      </p:sp>
      <p:sp>
        <p:nvSpPr>
          <p:cNvPr id="3" name="Content Placeholder 2">
            <a:extLst>
              <a:ext uri="{FF2B5EF4-FFF2-40B4-BE49-F238E27FC236}">
                <a16:creationId xmlns:a16="http://schemas.microsoft.com/office/drawing/2014/main" id="{DCB84452-AA5F-4741-9970-BE8397E9E115}"/>
              </a:ext>
            </a:extLst>
          </p:cNvPr>
          <p:cNvSpPr>
            <a:spLocks noGrp="1"/>
          </p:cNvSpPr>
          <p:nvPr>
            <p:ph idx="1"/>
          </p:nvPr>
        </p:nvSpPr>
        <p:spPr/>
        <p:txBody>
          <a:bodyPr>
            <a:normAutofit/>
          </a:bodyPr>
          <a:lstStyle/>
          <a:p>
            <a:pPr algn="ctr"/>
            <a:r>
              <a:rPr lang="en-US" dirty="0">
                <a:effectLst/>
                <a:latin typeface="Times New Roman" panose="02020603050405020304" pitchFamily="18" charset="0"/>
                <a:ea typeface="Calibri" panose="020F0502020204030204" pitchFamily="34" charset="0"/>
              </a:rPr>
              <a:t>Therapeutic interventions are aimed at mitigating, delaying the impacts of the infection so that the rate of mortality can be reduced. </a:t>
            </a:r>
          </a:p>
          <a:p>
            <a:pPr algn="ctr"/>
            <a:r>
              <a:rPr lang="en-US" dirty="0">
                <a:effectLst/>
                <a:latin typeface="Times New Roman" panose="02020603050405020304" pitchFamily="18" charset="0"/>
                <a:ea typeface="Calibri" panose="020F0502020204030204" pitchFamily="34" charset="0"/>
              </a:rPr>
              <a:t>Therapeutic intervention can be controlled using the treatment, surgical procedures, diagnostics, and control for chronic diseases. Treatment of infectious diseases involves detecting cases to help in the reduction of mortality cases. </a:t>
            </a:r>
          </a:p>
          <a:p>
            <a:pPr algn="ctr"/>
            <a:r>
              <a:rPr lang="en-US" dirty="0">
                <a:effectLst/>
                <a:latin typeface="Times New Roman" panose="02020603050405020304" pitchFamily="18" charset="0"/>
                <a:ea typeface="Calibri" panose="020F0502020204030204" pitchFamily="34" charset="0"/>
              </a:rPr>
              <a:t>For instance, in John Doe’s case, Coronary artery bypass surgery was an intervention.</a:t>
            </a:r>
          </a:p>
        </p:txBody>
      </p:sp>
    </p:spTree>
    <p:extLst>
      <p:ext uri="{BB962C8B-B14F-4D97-AF65-F5344CB8AC3E}">
        <p14:creationId xmlns:p14="http://schemas.microsoft.com/office/powerpoint/2010/main" val="39881515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E0D1B7-71DB-4C08-988F-8F689B274C4F}"/>
              </a:ext>
            </a:extLst>
          </p:cNvPr>
          <p:cNvSpPr>
            <a:spLocks noGrp="1"/>
          </p:cNvSpPr>
          <p:nvPr>
            <p:ph type="title"/>
          </p:nvPr>
        </p:nvSpPr>
        <p:spPr>
          <a:xfrm>
            <a:off x="838200" y="1"/>
            <a:ext cx="10515600" cy="991672"/>
          </a:xfrm>
        </p:spPr>
        <p:txBody>
          <a:bodyPr>
            <a:normAutofit/>
          </a:bodyPr>
          <a:lstStyle/>
          <a:p>
            <a:pPr algn="ctr"/>
            <a:r>
              <a:rPr lang="en-US" b="1" dirty="0">
                <a:latin typeface="Times New Roman" panose="02020603050405020304" pitchFamily="18" charset="0"/>
                <a:cs typeface="Times New Roman" panose="02020603050405020304" pitchFamily="18" charset="0"/>
              </a:rPr>
              <a:t>Coronary artery bypass surgery</a:t>
            </a:r>
          </a:p>
        </p:txBody>
      </p:sp>
      <p:sp>
        <p:nvSpPr>
          <p:cNvPr id="3" name="Content Placeholder 2">
            <a:extLst>
              <a:ext uri="{FF2B5EF4-FFF2-40B4-BE49-F238E27FC236}">
                <a16:creationId xmlns:a16="http://schemas.microsoft.com/office/drawing/2014/main" id="{70456C0D-2F56-4EFB-B75C-9828FAD2B1EF}"/>
              </a:ext>
            </a:extLst>
          </p:cNvPr>
          <p:cNvSpPr>
            <a:spLocks noGrp="1"/>
          </p:cNvSpPr>
          <p:nvPr>
            <p:ph idx="1"/>
          </p:nvPr>
        </p:nvSpPr>
        <p:spPr>
          <a:xfrm>
            <a:off x="838200" y="1416676"/>
            <a:ext cx="10515600" cy="3928056"/>
          </a:xfrm>
        </p:spPr>
        <p:txBody>
          <a:bodyPr>
            <a:noAutofit/>
          </a:bodyPr>
          <a:lstStyle/>
          <a:p>
            <a:pPr algn="ctr"/>
            <a:r>
              <a:rPr lang="en-US" sz="2400" dirty="0">
                <a:latin typeface="Times New Roman" panose="02020603050405020304" pitchFamily="18" charset="0"/>
              </a:rPr>
              <a:t>This is an open heart surgery that involves creating a bud to bypass the blocked artery using another vessel from any part of the body.</a:t>
            </a:r>
          </a:p>
          <a:p>
            <a:pPr algn="ctr"/>
            <a:r>
              <a:rPr lang="en-US" sz="2400" dirty="0">
                <a:latin typeface="Times New Roman" panose="02020603050405020304" pitchFamily="18" charset="0"/>
              </a:rPr>
              <a:t>This ensures that flow of blood is restored to the heart through the coronary narrowed artery.</a:t>
            </a:r>
          </a:p>
          <a:p>
            <a:pPr algn="ctr"/>
            <a:r>
              <a:rPr lang="en-US" sz="2400" dirty="0">
                <a:latin typeface="Times New Roman" panose="02020603050405020304" pitchFamily="18" charset="0"/>
              </a:rPr>
              <a:t>This means that John Doe can join a social group consisting of other veterans where they can freely talk about the their condition to help avoid anxiety and depression</a:t>
            </a:r>
            <a:endParaRPr lang="en-US" sz="2400" dirty="0"/>
          </a:p>
        </p:txBody>
      </p:sp>
    </p:spTree>
    <p:extLst>
      <p:ext uri="{BB962C8B-B14F-4D97-AF65-F5344CB8AC3E}">
        <p14:creationId xmlns:p14="http://schemas.microsoft.com/office/powerpoint/2010/main" val="7625638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90188-094F-467B-8D56-1995553BA56E}"/>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Ethical challenges.</a:t>
            </a:r>
          </a:p>
        </p:txBody>
      </p:sp>
      <p:sp>
        <p:nvSpPr>
          <p:cNvPr id="3" name="Content Placeholder 2">
            <a:extLst>
              <a:ext uri="{FF2B5EF4-FFF2-40B4-BE49-F238E27FC236}">
                <a16:creationId xmlns:a16="http://schemas.microsoft.com/office/drawing/2014/main" id="{BCFCF2F0-1D64-4F6C-AB2A-AA02A1908A59}"/>
              </a:ext>
            </a:extLst>
          </p:cNvPr>
          <p:cNvSpPr>
            <a:spLocks noGrp="1"/>
          </p:cNvSpPr>
          <p:nvPr>
            <p:ph idx="1"/>
          </p:nvPr>
        </p:nvSpPr>
        <p:spPr/>
        <p:txBody>
          <a:bodyPr>
            <a:normAutofit fontScale="77500" lnSpcReduction="20000"/>
          </a:bodyPr>
          <a:lstStyle/>
          <a:p>
            <a:pPr algn="ct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These ethical issues may occur in terms of accountability, confidentiality, and anonymity.</a:t>
            </a:r>
          </a:p>
          <a:p>
            <a:pPr algn="ctr"/>
            <a:r>
              <a:rPr lang="en-US" sz="3200" dirty="0">
                <a:latin typeface="Times New Roman" panose="02020603050405020304" pitchFamily="18" charset="0"/>
                <a:cs typeface="Times New Roman" panose="02020603050405020304" pitchFamily="18" charset="0"/>
              </a:rPr>
              <a:t>That is, as a medical practitioner, am obligated to keep John Doe’s case confidential. However, if John Doe needs extra medical care that I may not be qualified enough to provide, I may have to break the confidentiality of the information to another medical practitioner. </a:t>
            </a:r>
          </a:p>
          <a:p>
            <a:pPr algn="ctr"/>
            <a:r>
              <a:rPr lang="en-US" sz="3200" dirty="0">
                <a:latin typeface="Times New Roman" panose="02020603050405020304" pitchFamily="18" charset="0"/>
                <a:cs typeface="Times New Roman" panose="02020603050405020304" pitchFamily="18" charset="0"/>
              </a:rPr>
              <a:t>I may therefore be held accountable in case of any charges.</a:t>
            </a:r>
          </a:p>
        </p:txBody>
      </p:sp>
    </p:spTree>
    <p:extLst>
      <p:ext uri="{BB962C8B-B14F-4D97-AF65-F5344CB8AC3E}">
        <p14:creationId xmlns:p14="http://schemas.microsoft.com/office/powerpoint/2010/main" val="4737926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471F8D-59F7-4C1F-B493-DEBF0F38B97C}"/>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conclusion</a:t>
            </a:r>
          </a:p>
        </p:txBody>
      </p:sp>
      <p:sp>
        <p:nvSpPr>
          <p:cNvPr id="3" name="Content Placeholder 2">
            <a:extLst>
              <a:ext uri="{FF2B5EF4-FFF2-40B4-BE49-F238E27FC236}">
                <a16:creationId xmlns:a16="http://schemas.microsoft.com/office/drawing/2014/main" id="{CC13FA83-7319-4A9F-A47A-FDE1B2AE26BD}"/>
              </a:ext>
            </a:extLst>
          </p:cNvPr>
          <p:cNvSpPr>
            <a:spLocks noGrp="1"/>
          </p:cNvSpPr>
          <p:nvPr>
            <p:ph idx="1"/>
          </p:nvPr>
        </p:nvSpPr>
        <p:spPr>
          <a:xfrm>
            <a:off x="838200" y="1825625"/>
            <a:ext cx="10515600" cy="4060020"/>
          </a:xfrm>
        </p:spPr>
        <p:txBody>
          <a:bodyPr>
            <a:normAutofit lnSpcReduction="10000"/>
          </a:bodyPr>
          <a:lstStyle/>
          <a:p>
            <a:pPr algn="ctr"/>
            <a:r>
              <a:rPr lang="en-US" sz="3200" dirty="0">
                <a:effectLst/>
                <a:latin typeface="Times New Roman" panose="02020603050405020304" pitchFamily="18" charset="0"/>
                <a:ea typeface="Calibri" panose="020F0502020204030204" pitchFamily="34" charset="0"/>
              </a:rPr>
              <a:t> every medical organization needs to maintain a balance between cultural, ethical, organizational policies, cultural issues to ensure that better medical services can be delivered to the patients without causing contradictions to the other factors</a:t>
            </a:r>
          </a:p>
          <a:p>
            <a:pPr algn="ctr"/>
            <a:r>
              <a:rPr lang="en-US" sz="3200" dirty="0">
                <a:effectLst/>
                <a:latin typeface="Times New Roman" panose="02020603050405020304" pitchFamily="18" charset="0"/>
                <a:ea typeface="Calibri" panose="020F0502020204030204" pitchFamily="34" charset="0"/>
              </a:rPr>
              <a:t> Understanding the health issues will help in determining an appropriate intervention method for a particular health issue</a:t>
            </a:r>
            <a:endParaRPr lang="en-US" sz="3200" dirty="0"/>
          </a:p>
        </p:txBody>
      </p:sp>
    </p:spTree>
    <p:extLst>
      <p:ext uri="{BB962C8B-B14F-4D97-AF65-F5344CB8AC3E}">
        <p14:creationId xmlns:p14="http://schemas.microsoft.com/office/powerpoint/2010/main" val="14397811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6D47F-AE9D-4CD0-97B6-1553A3C39C17}"/>
              </a:ext>
            </a:extLst>
          </p:cNvPr>
          <p:cNvSpPr>
            <a:spLocks noGrp="1"/>
          </p:cNvSpPr>
          <p:nvPr>
            <p:ph type="title"/>
          </p:nvPr>
        </p:nvSpPr>
        <p:spPr/>
        <p:txBody>
          <a:bodyPr/>
          <a:lstStyle/>
          <a:p>
            <a:pPr algn="ctr"/>
            <a:r>
              <a:rPr lang="en-US" b="1" dirty="0">
                <a:latin typeface="Times New Roman" panose="02020603050405020304" pitchFamily="18" charset="0"/>
                <a:cs typeface="Times New Roman" panose="02020603050405020304" pitchFamily="18" charset="0"/>
              </a:rPr>
              <a:t>References.</a:t>
            </a:r>
          </a:p>
        </p:txBody>
      </p:sp>
      <p:sp>
        <p:nvSpPr>
          <p:cNvPr id="3" name="Content Placeholder 2">
            <a:extLst>
              <a:ext uri="{FF2B5EF4-FFF2-40B4-BE49-F238E27FC236}">
                <a16:creationId xmlns:a16="http://schemas.microsoft.com/office/drawing/2014/main" id="{77E96851-F055-4D5F-9DD9-4A8679601F61}"/>
              </a:ext>
            </a:extLst>
          </p:cNvPr>
          <p:cNvSpPr>
            <a:spLocks noGrp="1"/>
          </p:cNvSpPr>
          <p:nvPr>
            <p:ph idx="1"/>
          </p:nvPr>
        </p:nvSpPr>
        <p:spPr/>
        <p:txBody>
          <a:bodyPr>
            <a:normAutofit fontScale="85000" lnSpcReduction="10000"/>
          </a:bodyPr>
          <a:lstStyle/>
          <a:p>
            <a:r>
              <a:rPr lang="en-US" sz="3200" dirty="0">
                <a:effectLst/>
                <a:latin typeface="Times New Roman" panose="02020603050405020304" pitchFamily="18" charset="0"/>
                <a:ea typeface="Calibri" panose="020F0502020204030204" pitchFamily="34" charset="0"/>
                <a:cs typeface="Times New Roman" panose="02020603050405020304" pitchFamily="18" charset="0"/>
              </a:rPr>
              <a:t>Smith, P. G., Morrow, R. H., &amp; Ross, D. A. (2015). Types of intervention and their development. In </a:t>
            </a:r>
            <a:r>
              <a:rPr lang="en-US" sz="3200" i="1" dirty="0">
                <a:effectLst/>
                <a:latin typeface="Times New Roman" panose="02020603050405020304" pitchFamily="18" charset="0"/>
                <a:ea typeface="Calibri" panose="020F0502020204030204" pitchFamily="34" charset="0"/>
                <a:cs typeface="Times New Roman" panose="02020603050405020304" pitchFamily="18" charset="0"/>
              </a:rPr>
              <a:t>Field Trials of Health Interventions: A Toolbox. 3rd edition</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OUP Oxford.</a:t>
            </a:r>
          </a:p>
          <a:p>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Sadek</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M. A. S., Daoud, J. R., Ahmed, H. Y., &amp;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Mosaad</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G. M. (2018). Nutritive value and trans fatty acid content of fast foods in </a:t>
            </a:r>
            <a:r>
              <a:rPr lang="en-US" sz="3200" dirty="0" err="1">
                <a:effectLst/>
                <a:latin typeface="Times New Roman" panose="02020603050405020304" pitchFamily="18" charset="0"/>
                <a:ea typeface="Calibri" panose="020F0502020204030204" pitchFamily="34" charset="0"/>
                <a:cs typeface="Times New Roman" panose="02020603050405020304" pitchFamily="18" charset="0"/>
              </a:rPr>
              <a:t>Qena</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city, Egypt. </a:t>
            </a:r>
            <a:r>
              <a:rPr lang="en-US" sz="3200" i="1" dirty="0">
                <a:effectLst/>
                <a:latin typeface="Times New Roman" panose="02020603050405020304" pitchFamily="18" charset="0"/>
                <a:ea typeface="Calibri" panose="020F0502020204030204" pitchFamily="34" charset="0"/>
                <a:cs typeface="Times New Roman" panose="02020603050405020304" pitchFamily="18" charset="0"/>
              </a:rPr>
              <a:t>Nutrition &amp; Food Science</a:t>
            </a: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a:t>
            </a:r>
          </a:p>
          <a:p>
            <a:pPr marL="0" indent="0">
              <a:buNone/>
            </a:pPr>
            <a:endParaRPr lang="en-US" dirty="0"/>
          </a:p>
        </p:txBody>
      </p:sp>
    </p:spTree>
    <p:extLst>
      <p:ext uri="{BB962C8B-B14F-4D97-AF65-F5344CB8AC3E}">
        <p14:creationId xmlns:p14="http://schemas.microsoft.com/office/powerpoint/2010/main" val="3569355673"/>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9D5"/>
      </a:lt2>
      <a:accent1>
        <a:srgbClr val="FB8C29"/>
      </a:accent1>
      <a:accent2>
        <a:srgbClr val="F2C351"/>
      </a:accent2>
      <a:accent3>
        <a:srgbClr val="D0CBA5"/>
      </a:accent3>
      <a:accent4>
        <a:srgbClr val="A2C476"/>
      </a:accent4>
      <a:accent5>
        <a:srgbClr val="57C293"/>
      </a:accent5>
      <a:accent6>
        <a:srgbClr val="06BFDE"/>
      </a:accent6>
      <a:hlink>
        <a:srgbClr val="FBAE29"/>
      </a:hlink>
      <a:folHlink>
        <a:srgbClr val="EDC47E"/>
      </a:folHlink>
    </a:clrScheme>
    <a:fontScheme name="Gallery">
      <a:majorFont>
        <a:latin typeface="Rockwell" panose="020606030202050204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BB5F5D82-B5E9-469E-A815-C655ED4AF243}"/>
    </a:ext>
  </a:extLst>
</a:theme>
</file>

<file path=docProps/app.xml><?xml version="1.0" encoding="utf-8"?>
<Properties xmlns="http://schemas.openxmlformats.org/officeDocument/2006/extended-properties" xmlns:vt="http://schemas.openxmlformats.org/officeDocument/2006/docPropsVTypes">
  <Template>Gallery</Template>
  <TotalTime>209</TotalTime>
  <Words>516</Words>
  <Application>Microsoft Office PowerPoint</Application>
  <PresentationFormat>Widescreen</PresentationFormat>
  <Paragraphs>32</Paragraphs>
  <Slides>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8</vt:i4>
      </vt:variant>
    </vt:vector>
  </HeadingPairs>
  <TitlesOfParts>
    <vt:vector size="12" baseType="lpstr">
      <vt:lpstr>Arial</vt:lpstr>
      <vt:lpstr>Rockwell</vt:lpstr>
      <vt:lpstr>Times New Roman</vt:lpstr>
      <vt:lpstr>Gallery</vt:lpstr>
      <vt:lpstr>COORDINATION SIMULATION</vt:lpstr>
      <vt:lpstr>Introduction</vt:lpstr>
      <vt:lpstr>Patient Description.</vt:lpstr>
      <vt:lpstr>Intervention methods.</vt:lpstr>
      <vt:lpstr>Coronary artery bypass surgery</vt:lpstr>
      <vt:lpstr>Ethical challenges.</vt:lpstr>
      <vt:lpstr>conclusion</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user</cp:lastModifiedBy>
  <cp:revision>13</cp:revision>
  <dcterms:created xsi:type="dcterms:W3CDTF">2020-09-22T05:38:50Z</dcterms:created>
  <dcterms:modified xsi:type="dcterms:W3CDTF">2020-09-30T07:38:41Z</dcterms:modified>
</cp:coreProperties>
</file>